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6858000" cx="12192000"/>
  <p:notesSz cx="6858000" cy="9144000"/>
  <p:embeddedFontLst>
    <p:embeddedFont>
      <p:font typeface="Corbel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28" roundtripDataSignature="AMtx7miyz5k/6Iznu2KK+fGoFPGuLZJzo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Corbel-regular.fntdata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Corbel-italic.fntdata"/><Relationship Id="rId25" Type="http://schemas.openxmlformats.org/officeDocument/2006/relationships/font" Target="fonts/Corbel-bold.fntdata"/><Relationship Id="rId28" Type="http://customschemas.google.com/relationships/presentationmetadata" Target="metadata"/><Relationship Id="rId27" Type="http://schemas.openxmlformats.org/officeDocument/2006/relationships/font" Target="fonts/Corbel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s-E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0" name="Google Shape;18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9" name="Google Shape;189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7" name="Google Shape;20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6" name="Google Shape;216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3" name="Google Shape;243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af6b66491d_0_1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52" name="Google Shape;252;g3af6b66491d_0_1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3af6b66491d_0_1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" name="Google Shape;10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" name="Google Shape;12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4" name="Google Shape;13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3" name="Google Shape;14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2" name="Google Shape;15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3" name="Google Shape;15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s-E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2" name="Google Shape;16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1" name="Google Shape;17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723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7" name="Google Shape;17;p20"/>
          <p:cNvPicPr preferRelativeResize="0"/>
          <p:nvPr/>
        </p:nvPicPr>
        <p:blipFill rotWithShape="1">
          <a:blip r:embed="rId2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0"/>
          <p:cNvSpPr txBox="1"/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9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9" name="Google Shape;19;p20"/>
          <p:cNvSpPr txBox="1"/>
          <p:nvPr>
            <p:ph idx="1" type="body"/>
          </p:nvPr>
        </p:nvSpPr>
        <p:spPr>
          <a:xfrm>
            <a:off x="3886200" y="4672584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  <a:defRPr sz="22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20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0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1"/>
          <p:cNvSpPr/>
          <p:nvPr/>
        </p:nvSpPr>
        <p:spPr>
          <a:xfrm>
            <a:off x="0" y="0"/>
            <a:ext cx="12192000" cy="1225550"/>
          </a:xfrm>
          <a:prstGeom prst="rect">
            <a:avLst/>
          </a:prstGeom>
          <a:solidFill>
            <a:srgbClr val="C340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" name="Google Shape;25;p21"/>
          <p:cNvSpPr txBox="1"/>
          <p:nvPr>
            <p:ph idx="1" type="body"/>
          </p:nvPr>
        </p:nvSpPr>
        <p:spPr>
          <a:xfrm>
            <a:off x="262463" y="1750000"/>
            <a:ext cx="11384894" cy="807720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26" name="Google Shape;26;p21"/>
          <p:cNvSpPr txBox="1"/>
          <p:nvPr>
            <p:ph idx="2" type="body"/>
          </p:nvPr>
        </p:nvSpPr>
        <p:spPr>
          <a:xfrm>
            <a:off x="262464" y="2817976"/>
            <a:ext cx="11384893" cy="3720936"/>
          </a:xfrm>
          <a:prstGeom prst="rect">
            <a:avLst/>
          </a:prstGeom>
          <a:noFill/>
          <a:ln cap="flat" cmpd="sng" w="12700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 sz="18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27" name="Google Shape;27;p21"/>
          <p:cNvSpPr txBox="1"/>
          <p:nvPr>
            <p:ph idx="3" type="body"/>
          </p:nvPr>
        </p:nvSpPr>
        <p:spPr>
          <a:xfrm>
            <a:off x="3402767" y="207481"/>
            <a:ext cx="7095475" cy="9794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None/>
              <a:defRPr sz="36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2"/>
          <p:cNvSpPr/>
          <p:nvPr/>
        </p:nvSpPr>
        <p:spPr>
          <a:xfrm>
            <a:off x="-17463" y="0"/>
            <a:ext cx="3886201" cy="6862763"/>
          </a:xfrm>
          <a:prstGeom prst="rect">
            <a:avLst/>
          </a:prstGeom>
          <a:solidFill>
            <a:srgbClr val="EE8D3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0" name="Google Shape;30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600700" y="2524125"/>
            <a:ext cx="5543550" cy="1819275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2"/>
          <p:cNvSpPr txBox="1"/>
          <p:nvPr/>
        </p:nvSpPr>
        <p:spPr>
          <a:xfrm>
            <a:off x="10761663" y="520541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32" name="Google Shape;32;p22"/>
          <p:cNvPicPr preferRelativeResize="0"/>
          <p:nvPr/>
        </p:nvPicPr>
        <p:blipFill rotWithShape="1">
          <a:blip r:embed="rId3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2"/>
          <p:cNvSpPr txBox="1"/>
          <p:nvPr>
            <p:ph idx="1" type="body"/>
          </p:nvPr>
        </p:nvSpPr>
        <p:spPr>
          <a:xfrm>
            <a:off x="5600946" y="4572000"/>
            <a:ext cx="5543304" cy="655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Corbel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4" name="Google Shape;34;p22"/>
          <p:cNvSpPr txBox="1"/>
          <p:nvPr>
            <p:ph idx="2" type="body"/>
          </p:nvPr>
        </p:nvSpPr>
        <p:spPr>
          <a:xfrm>
            <a:off x="5809088" y="2655426"/>
            <a:ext cx="5137427" cy="150509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  <a:defRPr sz="36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5" name="Google Shape;35;p22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2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0227B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2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3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0" name="Google Shape;40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3"/>
          <p:cNvSpPr/>
          <p:nvPr/>
        </p:nvSpPr>
        <p:spPr>
          <a:xfrm>
            <a:off x="8408988" y="0"/>
            <a:ext cx="3783012" cy="6858000"/>
          </a:xfrm>
          <a:prstGeom prst="rect">
            <a:avLst/>
          </a:prstGeom>
          <a:solidFill>
            <a:srgbClr val="69A74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42" name="Google Shape;42;p23"/>
          <p:cNvPicPr preferRelativeResize="0"/>
          <p:nvPr/>
        </p:nvPicPr>
        <p:blipFill rotWithShape="1">
          <a:blip r:embed="rId3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3"/>
          <p:cNvSpPr txBox="1"/>
          <p:nvPr>
            <p:ph type="title"/>
          </p:nvPr>
        </p:nvSpPr>
        <p:spPr>
          <a:xfrm>
            <a:off x="838200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44" name="Google Shape;44;p23"/>
          <p:cNvSpPr txBox="1"/>
          <p:nvPr>
            <p:ph idx="1" type="body"/>
          </p:nvPr>
        </p:nvSpPr>
        <p:spPr>
          <a:xfrm>
            <a:off x="838199" y="2070100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5" name="Google Shape;45;p23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3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47" name="Google Shape;47;p23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0" name="Google Shape;50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4"/>
          <p:cNvSpPr/>
          <p:nvPr/>
        </p:nvSpPr>
        <p:spPr>
          <a:xfrm>
            <a:off x="8408988" y="0"/>
            <a:ext cx="3783012" cy="6858000"/>
          </a:xfrm>
          <a:prstGeom prst="rect">
            <a:avLst/>
          </a:prstGeom>
          <a:solidFill>
            <a:srgbClr val="C84C1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52" name="Google Shape;52;p24"/>
          <p:cNvPicPr preferRelativeResize="0"/>
          <p:nvPr/>
        </p:nvPicPr>
        <p:blipFill rotWithShape="1">
          <a:blip r:embed="rId3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24"/>
          <p:cNvSpPr txBox="1"/>
          <p:nvPr>
            <p:ph type="title"/>
          </p:nvPr>
        </p:nvSpPr>
        <p:spPr>
          <a:xfrm>
            <a:off x="838200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54" name="Google Shape;54;p24"/>
          <p:cNvSpPr txBox="1"/>
          <p:nvPr>
            <p:ph idx="1" type="body"/>
          </p:nvPr>
        </p:nvSpPr>
        <p:spPr>
          <a:xfrm>
            <a:off x="838199" y="2070100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5" name="Google Shape;55;p24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4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57" name="Google Shape;57;p24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5"/>
          <p:cNvSpPr txBox="1"/>
          <p:nvPr/>
        </p:nvSpPr>
        <p:spPr>
          <a:xfrm>
            <a:off x="5805488" y="3033713"/>
            <a:ext cx="7707312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0" name="Google Shape;60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00525" y="1038225"/>
            <a:ext cx="6108700" cy="13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25"/>
          <p:cNvSpPr/>
          <p:nvPr/>
        </p:nvSpPr>
        <p:spPr>
          <a:xfrm>
            <a:off x="-15875" y="0"/>
            <a:ext cx="3783013" cy="6858000"/>
          </a:xfrm>
          <a:prstGeom prst="rect">
            <a:avLst/>
          </a:prstGeom>
          <a:solidFill>
            <a:srgbClr val="F2CE6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62" name="Google Shape;62;p25"/>
          <p:cNvSpPr txBox="1"/>
          <p:nvPr>
            <p:ph type="title"/>
          </p:nvPr>
        </p:nvSpPr>
        <p:spPr>
          <a:xfrm>
            <a:off x="4200377" y="365125"/>
            <a:ext cx="7292009" cy="6299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63" name="Google Shape;63;p25"/>
          <p:cNvSpPr txBox="1"/>
          <p:nvPr>
            <p:ph idx="1" type="body"/>
          </p:nvPr>
        </p:nvSpPr>
        <p:spPr>
          <a:xfrm>
            <a:off x="4074145" y="2325636"/>
            <a:ext cx="7292010" cy="341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4064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800"/>
              <a:buChar char="●"/>
              <a:defRPr sz="2800">
                <a:solidFill>
                  <a:schemeClr val="dk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64" name="Google Shape;64;p25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5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66" name="Google Shape;66;p25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CE6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69" name="Google Shape;69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201275" y="-17463"/>
            <a:ext cx="1990725" cy="1708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6"/>
          <p:cNvPicPr preferRelativeResize="0"/>
          <p:nvPr/>
        </p:nvPicPr>
        <p:blipFill rotWithShape="1">
          <a:blip r:embed="rId3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2" name="Google Shape;72;p26"/>
          <p:cNvSpPr/>
          <p:nvPr>
            <p:ph idx="2" type="chart"/>
          </p:nvPr>
        </p:nvSpPr>
        <p:spPr>
          <a:xfrm>
            <a:off x="838200" y="2082800"/>
            <a:ext cx="10515600" cy="2674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●"/>
              <a:defRPr b="0" i="0" sz="18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3" name="Google Shape;73;p26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75" name="Google Shape;75;p26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s" showMasterSp="0">
  <p:cSld name="3 picture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7"/>
          <p:cNvSpPr/>
          <p:nvPr/>
        </p:nvSpPr>
        <p:spPr>
          <a:xfrm>
            <a:off x="0" y="-4763"/>
            <a:ext cx="12192000" cy="6858001"/>
          </a:xfrm>
          <a:prstGeom prst="rect">
            <a:avLst/>
          </a:prstGeom>
          <a:solidFill>
            <a:srgbClr val="3B638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78" name="Google Shape;78;p27"/>
          <p:cNvPicPr preferRelativeResize="0"/>
          <p:nvPr/>
        </p:nvPicPr>
        <p:blipFill rotWithShape="1">
          <a:blip r:embed="rId2">
            <a:alphaModFix/>
          </a:blip>
          <a:srcRect b="0" l="39835" r="0" t="0"/>
          <a:stretch/>
        </p:blipFill>
        <p:spPr>
          <a:xfrm>
            <a:off x="8861425" y="6138863"/>
            <a:ext cx="3176588" cy="6604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7"/>
          <p:cNvSpPr/>
          <p:nvPr>
            <p:ph idx="2" type="pic"/>
          </p:nvPr>
        </p:nvSpPr>
        <p:spPr>
          <a:xfrm>
            <a:off x="1442128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0" name="Google Shape;80;p27"/>
          <p:cNvSpPr/>
          <p:nvPr>
            <p:ph idx="3" type="pic"/>
          </p:nvPr>
        </p:nvSpPr>
        <p:spPr>
          <a:xfrm>
            <a:off x="4626050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1" name="Google Shape;81;p27"/>
          <p:cNvSpPr/>
          <p:nvPr>
            <p:ph idx="4" type="pic"/>
          </p:nvPr>
        </p:nvSpPr>
        <p:spPr>
          <a:xfrm>
            <a:off x="7809972" y="1486581"/>
            <a:ext cx="2824163" cy="3951287"/>
          </a:xfrm>
          <a:prstGeom prst="rect">
            <a:avLst/>
          </a:prstGeom>
          <a:solidFill>
            <a:schemeClr val="lt2"/>
          </a:solidFill>
          <a:ln>
            <a:noFill/>
          </a:ln>
        </p:spPr>
      </p:sp>
      <p:sp>
        <p:nvSpPr>
          <p:cNvPr id="82" name="Google Shape;82;p27"/>
          <p:cNvSpPr txBox="1"/>
          <p:nvPr>
            <p:ph type="title"/>
          </p:nvPr>
        </p:nvSpPr>
        <p:spPr>
          <a:xfrm>
            <a:off x="1442128" y="365126"/>
            <a:ext cx="9911672" cy="11214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83" name="Google Shape;83;p27"/>
          <p:cNvSpPr txBox="1"/>
          <p:nvPr>
            <p:ph idx="1" type="body"/>
          </p:nvPr>
        </p:nvSpPr>
        <p:spPr>
          <a:xfrm>
            <a:off x="1436346" y="5566763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4" name="Google Shape;84;p27"/>
          <p:cNvSpPr txBox="1"/>
          <p:nvPr>
            <p:ph idx="5" type="body"/>
          </p:nvPr>
        </p:nvSpPr>
        <p:spPr>
          <a:xfrm>
            <a:off x="4626050" y="5566088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5" name="Google Shape;85;p27"/>
          <p:cNvSpPr txBox="1"/>
          <p:nvPr>
            <p:ph idx="6" type="body"/>
          </p:nvPr>
        </p:nvSpPr>
        <p:spPr>
          <a:xfrm>
            <a:off x="7833641" y="5560893"/>
            <a:ext cx="2823486" cy="539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6" name="Google Shape;86;p27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7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7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8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8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92" name="Google Shape;92;p28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9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3868738" y="6356350"/>
            <a:ext cx="59118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10634663" y="6356350"/>
            <a:ext cx="15303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2" name="Google Shape;12;p19"/>
          <p:cNvSpPr txBox="1"/>
          <p:nvPr>
            <p:ph idx="1" type="body"/>
          </p:nvPr>
        </p:nvSpPr>
        <p:spPr>
          <a:xfrm>
            <a:off x="3868738" y="863600"/>
            <a:ext cx="7315200" cy="51212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●"/>
              <a:defRPr b="0" i="0" sz="18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3" name="Google Shape;13;p19"/>
          <p:cNvSpPr txBox="1"/>
          <p:nvPr>
            <p:ph idx="10" type="dt"/>
          </p:nvPr>
        </p:nvSpPr>
        <p:spPr>
          <a:xfrm>
            <a:off x="261938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pic>
        <p:nvPicPr>
          <p:cNvPr id="14" name="Google Shape;14;p19"/>
          <p:cNvPicPr preferRelativeResize="0"/>
          <p:nvPr/>
        </p:nvPicPr>
        <p:blipFill rotWithShape="1">
          <a:blip r:embed="rId1">
            <a:alphaModFix/>
          </a:blip>
          <a:srcRect b="0" l="39835" r="0" t="0"/>
          <a:stretch/>
        </p:blipFill>
        <p:spPr>
          <a:xfrm>
            <a:off x="8512175" y="6067425"/>
            <a:ext cx="3525838" cy="7318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6" Type="http://schemas.openxmlformats.org/officeDocument/2006/relationships/image" Target="../media/image8.png"/><Relationship Id="rId7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21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20.png"/><Relationship Id="rId5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26.png"/><Relationship Id="rId5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Relationship Id="rId4" Type="http://schemas.openxmlformats.org/officeDocument/2006/relationships/image" Target="../media/image18.png"/><Relationship Id="rId5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16.png"/><Relationship Id="rId5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5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5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7.png"/><Relationship Id="rId5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23.png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8.png"/><Relationship Id="rId5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24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type="title"/>
          </p:nvPr>
        </p:nvSpPr>
        <p:spPr>
          <a:xfrm>
            <a:off x="0" y="1182250"/>
            <a:ext cx="12192000" cy="325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s-ES" sz="5300"/>
              <a:t>COMPETÊNCIA - GESTÃO DO TEMPO</a:t>
            </a:r>
            <a:endParaRPr sz="5300"/>
          </a:p>
        </p:txBody>
      </p:sp>
      <p:grpSp>
        <p:nvGrpSpPr>
          <p:cNvPr id="99" name="Google Shape;99;p1"/>
          <p:cNvGrpSpPr/>
          <p:nvPr/>
        </p:nvGrpSpPr>
        <p:grpSpPr>
          <a:xfrm>
            <a:off x="3714190" y="5347947"/>
            <a:ext cx="3885722" cy="1320800"/>
            <a:chOff x="3714190" y="5347947"/>
            <a:chExt cx="3885722" cy="1320800"/>
          </a:xfrm>
        </p:grpSpPr>
        <p:pic>
          <p:nvPicPr>
            <p:cNvPr id="100" name="Google Shape;100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714190" y="5894811"/>
              <a:ext cx="2095500" cy="482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279112" y="5347947"/>
              <a:ext cx="1320800" cy="13208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2" name="Google Shape;102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8828" y="5882111"/>
            <a:ext cx="2476500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El contenido generado por IA puede ser incorrecto." id="103" name="Google Shape;10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19052" y="183046"/>
            <a:ext cx="3353895" cy="3353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 title="transferir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693150" y="5727698"/>
            <a:ext cx="3371850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82" name="Google Shape;18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0"/>
          <p:cNvSpPr txBox="1"/>
          <p:nvPr/>
        </p:nvSpPr>
        <p:spPr>
          <a:xfrm>
            <a:off x="918560" y="1956089"/>
            <a:ext cx="61722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TÉCNICA DE BLOCO DE TEMPO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Reserva períodos específicos para trabalho focado, pausas e reuniões.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Evita mudanças constantes de contexto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Mantém o ritmo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Reduz a fadiga de decisão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184" name="Google Shape;184;p10"/>
          <p:cNvPicPr preferRelativeResize="0"/>
          <p:nvPr/>
        </p:nvPicPr>
        <p:blipFill rotWithShape="1">
          <a:blip r:embed="rId4">
            <a:alphaModFix/>
          </a:blip>
          <a:srcRect b="0" l="0" r="0" t="21923"/>
          <a:stretch/>
        </p:blipFill>
        <p:spPr>
          <a:xfrm>
            <a:off x="7090750" y="1526716"/>
            <a:ext cx="4811226" cy="3756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0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0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91" name="Google Shape;19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1"/>
          <p:cNvSpPr txBox="1"/>
          <p:nvPr/>
        </p:nvSpPr>
        <p:spPr>
          <a:xfrm>
            <a:off x="698267" y="1949084"/>
            <a:ext cx="6172200" cy="23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MICROTAREFAS E DIVISÃO EM BLOCOS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Divide tarefas grandes em passos mais pequenos e geríveis.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✅ Aumenta o momentum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✅ Constrói confiança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✅ Evita a procrastinação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193" name="Google Shape;193;p11"/>
          <p:cNvPicPr preferRelativeResize="0"/>
          <p:nvPr/>
        </p:nvPicPr>
        <p:blipFill rotWithShape="1">
          <a:blip r:embed="rId4">
            <a:alphaModFix/>
          </a:blip>
          <a:srcRect b="12821" l="0" r="18527" t="28420"/>
          <a:stretch/>
        </p:blipFill>
        <p:spPr>
          <a:xfrm>
            <a:off x="6743700" y="1688575"/>
            <a:ext cx="4939699" cy="373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1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1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200" name="Google Shape;20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2"/>
          <p:cNvSpPr txBox="1"/>
          <p:nvPr/>
        </p:nvSpPr>
        <p:spPr>
          <a:xfrm>
            <a:off x="698275" y="1895000"/>
            <a:ext cx="4762800" cy="23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PLANEAR O TEU DIA DE FORMA EFICAZ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Usa uma agenda escrita ou digital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Define as 3 principais prioridades do dia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Revê as tarefas na noite anterior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Inclui descanso e tempo de margem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202" name="Google Shape;202;p12"/>
          <p:cNvPicPr preferRelativeResize="0"/>
          <p:nvPr/>
        </p:nvPicPr>
        <p:blipFill rotWithShape="1">
          <a:blip r:embed="rId4">
            <a:alphaModFix/>
          </a:blip>
          <a:srcRect b="9060" l="0" r="16153" t="27632"/>
          <a:stretch/>
        </p:blipFill>
        <p:spPr>
          <a:xfrm>
            <a:off x="6096001" y="1503425"/>
            <a:ext cx="5397724" cy="4075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2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2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209" name="Google Shape;20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3"/>
          <p:cNvSpPr txBox="1"/>
          <p:nvPr/>
        </p:nvSpPr>
        <p:spPr>
          <a:xfrm>
            <a:off x="631368" y="1893826"/>
            <a:ext cx="63771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QUANDO A ENERGIA &gt; O RELÓGIO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A gestão do tempo não é apenas sobre o relógio - é sobre energia.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Ajusta as tarefas aos teus ciclos de energia: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🌞 Manhãs → Trabalho profundo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🌥️ Tardes → Tarefas administrativas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🌙 Noites → Reflexão ou fluxo criativo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211" name="Google Shape;211;p13"/>
          <p:cNvPicPr preferRelativeResize="0"/>
          <p:nvPr/>
        </p:nvPicPr>
        <p:blipFill rotWithShape="1">
          <a:blip r:embed="rId4">
            <a:alphaModFix/>
          </a:blip>
          <a:srcRect b="18508" l="17863" r="10683" t="32978"/>
          <a:stretch/>
        </p:blipFill>
        <p:spPr>
          <a:xfrm>
            <a:off x="7291754" y="1893818"/>
            <a:ext cx="4900246" cy="3327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3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13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218" name="Google Shape;21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4"/>
          <p:cNvSpPr txBox="1"/>
          <p:nvPr/>
        </p:nvSpPr>
        <p:spPr>
          <a:xfrm>
            <a:off x="698267" y="1951672"/>
            <a:ext cx="6172200" cy="23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LIMITES E TEMPO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Protege o teu tempo como qualquer outro recurso.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Diz “não” com gentileza mas com clareza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Comunica a tua disponibilidade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Define limites digitais (notificações, blocos de email)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0" name="Google Shape;220;p14"/>
          <p:cNvPicPr preferRelativeResize="0"/>
          <p:nvPr/>
        </p:nvPicPr>
        <p:blipFill rotWithShape="1">
          <a:blip r:embed="rId4">
            <a:alphaModFix/>
          </a:blip>
          <a:srcRect b="8984" l="18269" r="13219" t="32661"/>
          <a:stretch/>
        </p:blipFill>
        <p:spPr>
          <a:xfrm>
            <a:off x="6508602" y="1808798"/>
            <a:ext cx="4454770" cy="379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4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4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227" name="Google Shape;22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5"/>
          <p:cNvSpPr txBox="1"/>
          <p:nvPr/>
        </p:nvSpPr>
        <p:spPr>
          <a:xfrm>
            <a:off x="1054100" y="2035969"/>
            <a:ext cx="61722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QUANDO OS PLANOS FALHAM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A flexibilidade faz parte de uma gestão eficaz do tempo.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Se os planos caírem por terra: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Recalibra, não culpes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Recomeça a partir de onde estás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Foca-te no progresso, não na perfeição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29" name="Google Shape;229;p15"/>
          <p:cNvPicPr preferRelativeResize="0"/>
          <p:nvPr/>
        </p:nvPicPr>
        <p:blipFill rotWithShape="1">
          <a:blip r:embed="rId4">
            <a:alphaModFix/>
          </a:blip>
          <a:srcRect b="11148" l="8386" r="18991" t="36766"/>
          <a:stretch/>
        </p:blipFill>
        <p:spPr>
          <a:xfrm>
            <a:off x="6937628" y="1832769"/>
            <a:ext cx="4718339" cy="33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5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5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236" name="Google Shape;23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6"/>
          <p:cNvSpPr txBox="1"/>
          <p:nvPr/>
        </p:nvSpPr>
        <p:spPr>
          <a:xfrm>
            <a:off x="736600" y="2023269"/>
            <a:ext cx="61722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CONCLUSÕES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orbel"/>
              <a:buNone/>
            </a:pPr>
            <a:r>
              <a:t/>
            </a:r>
            <a:endParaRPr b="1" i="0" sz="1800" u="none" cap="none" strike="noStrike">
              <a:solidFill>
                <a:srgbClr val="000000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Não podes gerir o tempo — mas podes gerir o teu foco, energia e escolhas. O tempo bem utilizado está alinhado com o propósito, não com a pressão.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“</a:t>
            </a:r>
            <a:r>
              <a:rPr i="1" lang="es-ES" sz="1800">
                <a:latin typeface="Corbel"/>
                <a:ea typeface="Corbel"/>
                <a:cs typeface="Corbel"/>
                <a:sym typeface="Corbel"/>
              </a:rPr>
              <a:t>O tempo é aquilo que mais desejamos, mas aquilo que pior usamos.</a:t>
            </a: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” - William Penn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238" name="Google Shape;238;p16"/>
          <p:cNvPicPr preferRelativeResize="0"/>
          <p:nvPr/>
        </p:nvPicPr>
        <p:blipFill rotWithShape="1">
          <a:blip r:embed="rId4">
            <a:alphaModFix/>
          </a:blip>
          <a:srcRect b="7692" l="15469" r="18888" t="29687"/>
          <a:stretch/>
        </p:blipFill>
        <p:spPr>
          <a:xfrm>
            <a:off x="7374975" y="1503430"/>
            <a:ext cx="4501663" cy="4294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6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16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31263" y="1222375"/>
            <a:ext cx="3360737" cy="2519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tipo&#10;&#10;El contenido generado por IA puede ser incorrecto." id="246" name="Google Shape;24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7"/>
          <p:cNvSpPr txBox="1"/>
          <p:nvPr/>
        </p:nvSpPr>
        <p:spPr>
          <a:xfrm>
            <a:off x="1112551" y="2549463"/>
            <a:ext cx="77076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REFERÊNCIAS</a:t>
            </a:r>
            <a:endParaRPr b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45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Covey, S.R. (1989). </a:t>
            </a:r>
            <a:r>
              <a:rPr i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Os 7 Hábitos das Pessoas Altamente Eficazes.</a:t>
            </a:r>
            <a:endParaRPr i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45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Allen, D. (2001). </a:t>
            </a:r>
            <a:r>
              <a:rPr i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Getting Things Done (A Arte de Fazer Acontecer).</a:t>
            </a:r>
            <a:endParaRPr i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45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Newport, C. (2016). </a:t>
            </a:r>
            <a:r>
              <a:rPr i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Trabalho Focado (Deep Work).</a:t>
            </a:r>
            <a:endParaRPr i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45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Todoist – </a:t>
            </a:r>
            <a:r>
              <a:rPr i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Métodos de Gestão do Tempo</a:t>
            </a:r>
            <a:endParaRPr i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-342900" lvl="0" marL="450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MindTools – </a:t>
            </a:r>
            <a:r>
              <a:rPr i="1" lang="es-ES" sz="18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Kit de Ferramentas de Gestão do Tempo</a:t>
            </a:r>
            <a:endParaRPr i="1" sz="18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248" name="Google Shape;248;p17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7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af6b66491d_0_127"/>
          <p:cNvSpPr txBox="1"/>
          <p:nvPr/>
        </p:nvSpPr>
        <p:spPr>
          <a:xfrm>
            <a:off x="1954213" y="3227294"/>
            <a:ext cx="8764500" cy="137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sz="2200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b="1" lang="es-ES" sz="4667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www.____________________</a:t>
            </a:r>
            <a:endParaRPr sz="4667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b="1" lang="es-ES" sz="4667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www.facebook.com/___________________</a:t>
            </a:r>
            <a:r>
              <a:rPr b="1" lang="es-ES" sz="4700" cap="non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t/>
            </a:r>
            <a:endParaRPr sz="2200" cap="none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56" name="Google Shape;256;g3af6b66491d_0_127"/>
          <p:cNvSpPr txBox="1"/>
          <p:nvPr/>
        </p:nvSpPr>
        <p:spPr>
          <a:xfrm>
            <a:off x="187325" y="5974200"/>
            <a:ext cx="7153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ES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Aviso legal: A publicação foi produzida com o apoio do Programa Erasmus+ da União Europeia. Os conteúdos desta página são da exclusiva responsabilidade dos parceiros e não podem, em caso algum, ser considerados como refletindo as posições da AN ou da Comissão.</a:t>
            </a:r>
            <a:endParaRPr/>
          </a:p>
        </p:txBody>
      </p:sp>
      <p:pic>
        <p:nvPicPr>
          <p:cNvPr descr="Logotipo&#10;&#10;El contenido generado por IA puede ser incorrecto." id="257" name="Google Shape;257;g3af6b66491d_0_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052" y="75105"/>
            <a:ext cx="3353895" cy="3353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g3af6b66491d_0_127" title="transferi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Logotipo&#10;&#10;El contenido generado por IA puede ser incorrecto." id="110" name="Google Shape;11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"/>
          <p:cNvSpPr txBox="1"/>
          <p:nvPr/>
        </p:nvSpPr>
        <p:spPr>
          <a:xfrm>
            <a:off x="825799" y="2011675"/>
            <a:ext cx="73911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OBJETIVOS GERAIS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Aprender a planear, priorizar e gerir o tempo de forma eficiente, mantendo o foco e reduzindo o stress.</a:t>
            </a:r>
            <a:endParaRPr sz="1800"/>
          </a:p>
        </p:txBody>
      </p:sp>
      <p:pic>
        <p:nvPicPr>
          <p:cNvPr id="112" name="Google Shape;112;p2"/>
          <p:cNvPicPr preferRelativeResize="0"/>
          <p:nvPr/>
        </p:nvPicPr>
        <p:blipFill rotWithShape="1">
          <a:blip r:embed="rId4">
            <a:alphaModFix/>
          </a:blip>
          <a:srcRect b="28203" l="0" r="0" t="28202"/>
          <a:stretch/>
        </p:blipFill>
        <p:spPr>
          <a:xfrm>
            <a:off x="1997807" y="3429000"/>
            <a:ext cx="6502400" cy="283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18" name="Google Shape;11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3"/>
          <p:cNvSpPr txBox="1"/>
          <p:nvPr/>
        </p:nvSpPr>
        <p:spPr>
          <a:xfrm>
            <a:off x="1152993" y="1930126"/>
            <a:ext cx="6172200" cy="29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OBJETIVOS </a:t>
            </a: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ESPECÍFICOS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Compreender o valor e a perceção do tempo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Identificar desperdícios de tempo e bloqueios de produtividade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Aprender ferramentas para organizar tarefas e definir prioridades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Alinhar o uso do tempo com valores e objetivos pessoais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120" name="Google Shape;120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32649" y="1739900"/>
            <a:ext cx="3935099" cy="393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3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27" name="Google Shape;12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4"/>
          <p:cNvSpPr txBox="1"/>
          <p:nvPr/>
        </p:nvSpPr>
        <p:spPr>
          <a:xfrm>
            <a:off x="1006325" y="1869250"/>
            <a:ext cx="49626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O QUE É A GESTÃO DO TEMPO?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t/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rbe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A gestão do tempo é a capacidade de planear e controlar a forma como usas as tuas horas para realizar tarefas de maneira eficaz e com significado.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Não se trata apenas de fazer mais - trata-se de fazer o que realmente importa.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129" name="Google Shape;12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27872" y="1503430"/>
            <a:ext cx="4286853" cy="428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4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36" name="Google Shape;13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5"/>
          <p:cNvSpPr txBox="1"/>
          <p:nvPr/>
        </p:nvSpPr>
        <p:spPr>
          <a:xfrm>
            <a:off x="1065999" y="1839125"/>
            <a:ext cx="47505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PORQUE É IMPORTANTE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Reduz o stress e a sobrecarga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Melhora o foco e a conclusão de tarefas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Ajuda a equilibrar responsabilidades pessoais e profissionais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Aumenta a autonomia e a autoconfiança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38" name="Google Shape;13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61350" y="1451150"/>
            <a:ext cx="4378150" cy="437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5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5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45" name="Google Shape;14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6"/>
          <p:cNvSpPr txBox="1"/>
          <p:nvPr/>
        </p:nvSpPr>
        <p:spPr>
          <a:xfrm>
            <a:off x="1058356" y="1900690"/>
            <a:ext cx="61722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ARMADILHAS COMUNS DO TEMPO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Multitarefa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Perfeccionismo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Dizer “sim” demasiadas vezes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Rolagem/uso excessivo de redes sociais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Falta de objetivos claros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47" name="Google Shape;147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21162" y="1503430"/>
            <a:ext cx="4446564" cy="444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6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6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55" name="Google Shape;15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7"/>
          <p:cNvSpPr txBox="1"/>
          <p:nvPr/>
        </p:nvSpPr>
        <p:spPr>
          <a:xfrm>
            <a:off x="747214" y="1882775"/>
            <a:ext cx="6172200" cy="266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SINAIS DE MÁ GESTÃO DO TEMPO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Apressar tarefas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Falhar prazos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Sentir-te constantemente “atrasado”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Dificuldade em priorizar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Evitar tarefas importantes mas desconfortáveis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57" name="Google Shape;15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39799" y="1503425"/>
            <a:ext cx="4266427" cy="426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7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7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64" name="Google Shape;16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8"/>
          <p:cNvSpPr txBox="1"/>
          <p:nvPr/>
        </p:nvSpPr>
        <p:spPr>
          <a:xfrm>
            <a:off x="698267" y="1951672"/>
            <a:ext cx="61722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Uma ferramenta para organizar tarefas por urgência e importância: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SzPts val="1800"/>
              <a:buFont typeface="Corbel"/>
              <a:buAutoNum type="arabicPeriod"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Importante + Urgente </a:t>
            </a: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→ Fazer agora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rbel"/>
              <a:buAutoNum type="arabicPeriod"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Importante + Não Urgente </a:t>
            </a: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→ Agendar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rbel"/>
              <a:buAutoNum type="arabicPeriod"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Não Importante + Urgente </a:t>
            </a: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→ Delegar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rbel"/>
              <a:buAutoNum type="arabicPeriod"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Não Importante + Não Urgente</a:t>
            </a: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→ Eliminar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descr="Imagen generada" id="166" name="Google Shape;16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46455" y="1503430"/>
            <a:ext cx="4447278" cy="4447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8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8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tipo&#10;&#10;El contenido generado por IA puede ser incorrecto." id="173" name="Google Shape;17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9139" y="-171383"/>
            <a:ext cx="1674813" cy="1674813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9"/>
          <p:cNvSpPr txBox="1"/>
          <p:nvPr/>
        </p:nvSpPr>
        <p:spPr>
          <a:xfrm>
            <a:off x="698276" y="1951675"/>
            <a:ext cx="5499300" cy="28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-ES" sz="1800">
                <a:latin typeface="Corbel"/>
                <a:ea typeface="Corbel"/>
                <a:cs typeface="Corbel"/>
                <a:sym typeface="Corbel"/>
              </a:rPr>
              <a:t>O PODER DA PRIORIZAÇÃO</a:t>
            </a:r>
            <a:endParaRPr b="1"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Nem tudo é igualmente importante. Pergunta:</a:t>
            </a:r>
            <a:endParaRPr sz="1800"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• O que me aproxima dos meus objetivos de longo prazo?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O que precisa de ser feito hoje vs. o que pode esperar?</a:t>
            </a:r>
            <a:br>
              <a:rPr lang="es-ES" sz="1800">
                <a:latin typeface="Corbel"/>
                <a:ea typeface="Corbel"/>
                <a:cs typeface="Corbel"/>
                <a:sym typeface="Corbel"/>
              </a:rPr>
            </a:br>
            <a:r>
              <a:rPr lang="es-ES" sz="1800">
                <a:latin typeface="Corbel"/>
                <a:ea typeface="Corbel"/>
                <a:cs typeface="Corbel"/>
                <a:sym typeface="Corbel"/>
              </a:rPr>
              <a:t> • O que está a consumir tempo sem trazer valor?</a:t>
            </a:r>
            <a:endParaRPr sz="11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latin typeface="Corbel"/>
              <a:ea typeface="Corbel"/>
              <a:cs typeface="Corbel"/>
              <a:sym typeface="Corbel"/>
            </a:endParaRPr>
          </a:p>
        </p:txBody>
      </p:sp>
      <p:pic>
        <p:nvPicPr>
          <p:cNvPr id="175" name="Google Shape;17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41675" y="1503426"/>
            <a:ext cx="3936000" cy="3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9" title="transferi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20150" y="5829298"/>
            <a:ext cx="337185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9"/>
          <p:cNvSpPr txBox="1"/>
          <p:nvPr/>
        </p:nvSpPr>
        <p:spPr>
          <a:xfrm>
            <a:off x="2247900" y="336875"/>
            <a:ext cx="8889900" cy="8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s-ES" sz="41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COMPETÊNCIA - GESTÃO DO TEMPO</a:t>
            </a:r>
            <a:endParaRPr sz="4100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2019-04-23T12:14:49Z</dcterms:created>
  <dc:creator>I and F</dc:creator>
</cp:coreProperties>
</file>